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74" r:id="rId3"/>
    <p:sldId id="294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61" r:id="rId14"/>
    <p:sldId id="362" r:id="rId15"/>
    <p:sldId id="382" r:id="rId16"/>
    <p:sldId id="356" r:id="rId17"/>
    <p:sldId id="363" r:id="rId18"/>
    <p:sldId id="364" r:id="rId19"/>
    <p:sldId id="365" r:id="rId20"/>
    <p:sldId id="383" r:id="rId21"/>
    <p:sldId id="384" r:id="rId22"/>
    <p:sldId id="359" r:id="rId23"/>
    <p:sldId id="360" r:id="rId24"/>
    <p:sldId id="367" r:id="rId25"/>
    <p:sldId id="369" r:id="rId26"/>
    <p:sldId id="368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0" d="100"/>
          <a:sy n="90" d="100"/>
        </p:scale>
        <p:origin x="-130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46CEF-A1C4-4D3B-8669-C3220993E6E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9A00-D8E8-4D2B-B463-C82EA0FE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4750E7B-2179-8549-8857-352FAB0BC038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4750E7B-2179-8549-8857-352FAB0BC03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ACCF69-A650-4BC4-959E-0C916166D9E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How to make (and pass) a test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JONATHAN HABER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6096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"/>
            <a:ext cx="7520940" cy="548640"/>
          </a:xfrm>
        </p:spPr>
        <p:txBody>
          <a:bodyPr/>
          <a:lstStyle/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Exam Blueprint</a:t>
            </a:r>
          </a:p>
        </p:txBody>
      </p:sp>
    </p:spTree>
    <p:extLst>
      <p:ext uri="{BB962C8B-B14F-4D97-AF65-F5344CB8AC3E}">
        <p14:creationId xmlns:p14="http://schemas.microsoft.com/office/powerpoint/2010/main" val="25730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Test Planning – Non-Content Specs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63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Length of test (45 minutes)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Type of questions to be used (linear and performance-based - interactive simulation)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Delivery system (Internet)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Grading mechanism (pass/fail)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Remediation (none)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All other non-content specifications 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Step 3 – content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763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Linear Assessment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Multiple choice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Multiple response (multiple-answer)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Short answer/fill-in-the-blank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Matching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Performance Based Assessment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Interactive simulation 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Artifact-creation (written essays, lab reports, programming tasks)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Contribution (discussion, group projects, etc.)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Observation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949288"/>
            <a:ext cx="7820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2910" y="303497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Anatomy of a Linear Test Item</a:t>
            </a:r>
          </a:p>
        </p:txBody>
      </p:sp>
      <p:sp>
        <p:nvSpPr>
          <p:cNvPr id="10" name="Line Callout 1 (Accent Bar) 9"/>
          <p:cNvSpPr/>
          <p:nvPr/>
        </p:nvSpPr>
        <p:spPr>
          <a:xfrm>
            <a:off x="7624395" y="1217897"/>
            <a:ext cx="1371600" cy="457200"/>
          </a:xfrm>
          <a:prstGeom prst="accentCallout1">
            <a:avLst>
              <a:gd name="adj1" fmla="val 18750"/>
              <a:gd name="adj2" fmla="val -8333"/>
              <a:gd name="adj3" fmla="val 144853"/>
              <a:gd name="adj4" fmla="val -687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Stem</a:t>
            </a:r>
            <a:endParaRPr lang="en-US" dirty="0"/>
          </a:p>
        </p:txBody>
      </p:sp>
      <p:sp>
        <p:nvSpPr>
          <p:cNvPr id="11" name="Line Callout 1 (Accent Bar) 10"/>
          <p:cNvSpPr/>
          <p:nvPr/>
        </p:nvSpPr>
        <p:spPr>
          <a:xfrm>
            <a:off x="7543800" y="2987513"/>
            <a:ext cx="1371600" cy="457200"/>
          </a:xfrm>
          <a:prstGeom prst="accentCallout1">
            <a:avLst>
              <a:gd name="adj1" fmla="val 18750"/>
              <a:gd name="adj2" fmla="val -8333"/>
              <a:gd name="adj3" fmla="val -35313"/>
              <a:gd name="adj4" fmla="val -197182"/>
            </a:avLst>
          </a:prstGeom>
          <a:ln>
            <a:solidFill>
              <a:srgbClr val="24A1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Distractors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562600" y="3099614"/>
            <a:ext cx="1828801" cy="571500"/>
          </a:xfrm>
          <a:prstGeom prst="line">
            <a:avLst/>
          </a:prstGeom>
          <a:ln>
            <a:solidFill>
              <a:srgbClr val="24A1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3099614"/>
            <a:ext cx="2286001" cy="345099"/>
          </a:xfrm>
          <a:prstGeom prst="line">
            <a:avLst/>
          </a:prstGeom>
          <a:ln>
            <a:solidFill>
              <a:srgbClr val="24A1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1 (Accent Bar) 18"/>
          <p:cNvSpPr/>
          <p:nvPr/>
        </p:nvSpPr>
        <p:spPr>
          <a:xfrm>
            <a:off x="204788" y="4471214"/>
            <a:ext cx="1014412" cy="405586"/>
          </a:xfrm>
          <a:prstGeom prst="accentCallout1">
            <a:avLst>
              <a:gd name="adj1" fmla="val 58333"/>
              <a:gd name="adj2" fmla="val 106945"/>
              <a:gd name="adj3" fmla="val -311942"/>
              <a:gd name="adj4" fmla="val 2481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2" name="Line Callout 1 (Accent Bar) 11"/>
          <p:cNvSpPr/>
          <p:nvPr/>
        </p:nvSpPr>
        <p:spPr>
          <a:xfrm>
            <a:off x="7391401" y="4368767"/>
            <a:ext cx="1371600" cy="457200"/>
          </a:xfrm>
          <a:prstGeom prst="accentCallout1">
            <a:avLst>
              <a:gd name="adj1" fmla="val 18750"/>
              <a:gd name="adj2" fmla="val -8333"/>
              <a:gd name="adj3" fmla="val -100147"/>
              <a:gd name="adj4" fmla="val -2628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Exhibits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30893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Open ended items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" y="1524000"/>
            <a:ext cx="800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Rules for Writing Test Items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190" y="1371600"/>
            <a:ext cx="7543800" cy="423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Each item should measure a single, clearly defined objective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Items should be written in language that is at or below the average reading level of the students targeted by the assessment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Items should be clearly written, unambiguous and free of cultural bias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Responses should be of equivalent length and arranged in a logical order (by length, alphabetically, etc.)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Avoid true/false items or multiple choice items with responses such as “All of the Above,” “None of the Above,” “A and C,” etc. 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 smtClean="0"/>
              <a:t>Distractors</a:t>
            </a:r>
            <a:r>
              <a:rPr lang="en-US" sz="1600" dirty="0" smtClean="0"/>
              <a:t> should all be plausible and of equivalent plausibility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Avoid trick questions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Multiple response items should indicate the number of answers in the stem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Exhibits should relate directly to the test question and not provide distracting or extraneous information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Avoid items that may disclose answers to other items in the same test</a:t>
            </a:r>
          </a:p>
        </p:txBody>
      </p:sp>
    </p:spTree>
    <p:extLst>
      <p:ext uri="{BB962C8B-B14F-4D97-AF65-F5344CB8AC3E}">
        <p14:creationId xmlns:p14="http://schemas.microsoft.com/office/powerpoint/2010/main" val="5242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Linear items - Common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413338"/>
            <a:ext cx="31242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 binary number consists of what digits?</a:t>
            </a:r>
          </a:p>
          <a:p>
            <a:endParaRPr lang="en-US" dirty="0" smtClean="0"/>
          </a:p>
          <a:p>
            <a:pPr marL="1312863" indent="-231775" defTabSz="161925"/>
            <a:r>
              <a:rPr lang="en-US" dirty="0" smtClean="0"/>
              <a:t>A. 3</a:t>
            </a:r>
          </a:p>
          <a:p>
            <a:pPr marL="1312863" indent="-231775" defTabSz="161925"/>
            <a:r>
              <a:rPr lang="en-US" dirty="0" smtClean="0"/>
              <a:t>B. 1</a:t>
            </a:r>
          </a:p>
          <a:p>
            <a:pPr marL="1312863" indent="-231775" defTabSz="161925"/>
            <a:r>
              <a:rPr lang="en-US" dirty="0" smtClean="0"/>
              <a:t>C. 2</a:t>
            </a:r>
          </a:p>
          <a:p>
            <a:pPr marL="1312863" indent="-231775" defTabSz="161925"/>
            <a:r>
              <a:rPr lang="en-US" dirty="0" smtClean="0"/>
              <a:t>D. 0</a:t>
            </a:r>
          </a:p>
          <a:p>
            <a:pPr marL="1312863" indent="-231775" defTabSz="161925"/>
            <a:r>
              <a:rPr lang="en-US" dirty="0" smtClean="0"/>
              <a:t>E. 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2413338"/>
            <a:ext cx="3124200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Select the two digits that make up a binary number.</a:t>
            </a:r>
          </a:p>
          <a:p>
            <a:endParaRPr lang="en-US" dirty="0" smtClean="0"/>
          </a:p>
          <a:p>
            <a:pPr marL="1312863" indent="-231775" defTabSz="161925"/>
            <a:r>
              <a:rPr lang="en-US" dirty="0" smtClean="0"/>
              <a:t>A. 0</a:t>
            </a:r>
          </a:p>
          <a:p>
            <a:pPr marL="1312863" indent="-231775" defTabSz="161925"/>
            <a:r>
              <a:rPr lang="en-US" dirty="0" smtClean="0"/>
              <a:t>B. 1</a:t>
            </a:r>
          </a:p>
          <a:p>
            <a:pPr marL="1312863" indent="-231775" defTabSz="161925"/>
            <a:r>
              <a:rPr lang="en-US" dirty="0" smtClean="0"/>
              <a:t>C. 2</a:t>
            </a:r>
          </a:p>
          <a:p>
            <a:pPr marL="1312863" indent="-231775" defTabSz="161925"/>
            <a:r>
              <a:rPr lang="en-US" dirty="0" smtClean="0"/>
              <a:t>D. 3</a:t>
            </a:r>
          </a:p>
          <a:p>
            <a:pPr marL="1312863" indent="-231775" defTabSz="161925"/>
            <a:r>
              <a:rPr lang="en-US" dirty="0" smtClean="0"/>
              <a:t>E.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Linear items - Common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413338"/>
            <a:ext cx="31242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APPLE:: RED as LEMON::</a:t>
            </a:r>
          </a:p>
          <a:p>
            <a:endParaRPr lang="en-US" dirty="0" smtClean="0"/>
          </a:p>
          <a:p>
            <a:pPr marL="1146175" indent="-231775" defTabSz="161925"/>
            <a:r>
              <a:rPr lang="en-US" dirty="0" smtClean="0"/>
              <a:t>A. Yellow</a:t>
            </a:r>
          </a:p>
          <a:p>
            <a:pPr marL="1146175" indent="-231775" defTabSz="161925"/>
            <a:r>
              <a:rPr lang="en-US" dirty="0" smtClean="0"/>
              <a:t>B. Green</a:t>
            </a:r>
          </a:p>
          <a:p>
            <a:pPr marL="1146175" indent="-231775" defTabSz="161925"/>
            <a:r>
              <a:rPr lang="en-US" dirty="0" smtClean="0"/>
              <a:t>C. Blue</a:t>
            </a:r>
          </a:p>
          <a:p>
            <a:pPr marL="1146175" indent="-231775" defTabSz="161925"/>
            <a:r>
              <a:rPr lang="en-US" dirty="0" smtClean="0"/>
              <a:t>D. Orange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2413338"/>
            <a:ext cx="3124200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STOP::RED as GO::</a:t>
            </a:r>
          </a:p>
          <a:p>
            <a:endParaRPr lang="en-US" dirty="0" smtClean="0"/>
          </a:p>
          <a:p>
            <a:pPr marL="1146175" indent="-231775" defTabSz="161925"/>
            <a:r>
              <a:rPr lang="en-US" dirty="0" smtClean="0"/>
              <a:t>A. Blue</a:t>
            </a:r>
          </a:p>
          <a:p>
            <a:pPr marL="1146175" indent="-231775" defTabSz="161925"/>
            <a:r>
              <a:rPr lang="en-US" dirty="0" smtClean="0"/>
              <a:t>B. Green</a:t>
            </a:r>
          </a:p>
          <a:p>
            <a:pPr marL="1146175" indent="-231775" defTabSz="161925"/>
            <a:r>
              <a:rPr lang="en-US" dirty="0" smtClean="0"/>
              <a:t>C. Orange</a:t>
            </a:r>
          </a:p>
          <a:p>
            <a:pPr marL="1146175" indent="-231775" defTabSz="161925"/>
            <a:r>
              <a:rPr lang="en-US" dirty="0" smtClean="0"/>
              <a:t>D. Yellow</a:t>
            </a:r>
          </a:p>
        </p:txBody>
      </p:sp>
    </p:spTree>
    <p:extLst>
      <p:ext uri="{BB962C8B-B14F-4D97-AF65-F5344CB8AC3E}">
        <p14:creationId xmlns:p14="http://schemas.microsoft.com/office/powerpoint/2010/main" val="41339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Linear items - Common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413338"/>
            <a:ext cx="31242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 sonnet is an example of _______.</a:t>
            </a:r>
          </a:p>
          <a:p>
            <a:endParaRPr lang="en-US" dirty="0" smtClean="0"/>
          </a:p>
          <a:p>
            <a:pPr marL="1146175" indent="-231775" defTabSz="161925"/>
            <a:r>
              <a:rPr lang="en-US" dirty="0" smtClean="0"/>
              <a:t>A. a poem</a:t>
            </a:r>
          </a:p>
          <a:p>
            <a:pPr marL="1146175" indent="-231775" defTabSz="161925"/>
            <a:r>
              <a:rPr lang="en-US" dirty="0" smtClean="0"/>
              <a:t>B. a painting</a:t>
            </a:r>
          </a:p>
          <a:p>
            <a:pPr marL="1146175" indent="-231775" defTabSz="161925"/>
            <a:r>
              <a:rPr lang="en-US" dirty="0" smtClean="0"/>
              <a:t>C. a form of music</a:t>
            </a:r>
          </a:p>
          <a:p>
            <a:pPr marL="1146175" indent="-231775" defTabSz="161925"/>
            <a:r>
              <a:rPr lang="en-US" dirty="0" smtClean="0"/>
              <a:t>D. an airplane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2413338"/>
            <a:ext cx="3124200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 sonnet is an example of a/an _______.</a:t>
            </a:r>
          </a:p>
          <a:p>
            <a:endParaRPr lang="en-US" dirty="0" smtClean="0"/>
          </a:p>
          <a:p>
            <a:pPr marL="1146175" indent="-231775" defTabSz="161925"/>
            <a:r>
              <a:rPr lang="en-US" dirty="0" smtClean="0"/>
              <a:t>A. story</a:t>
            </a:r>
          </a:p>
          <a:p>
            <a:pPr marL="1146175" indent="-231775" defTabSz="161925"/>
            <a:r>
              <a:rPr lang="en-US" dirty="0" smtClean="0"/>
              <a:t>B. poem</a:t>
            </a:r>
          </a:p>
          <a:p>
            <a:pPr marL="1146175" indent="-231775" defTabSz="161925"/>
            <a:r>
              <a:rPr lang="en-US" dirty="0" smtClean="0"/>
              <a:t>C. opera</a:t>
            </a:r>
          </a:p>
          <a:p>
            <a:pPr marL="1146175" indent="-231775" defTabSz="161925"/>
            <a:r>
              <a:rPr lang="en-US" dirty="0" smtClean="0"/>
              <a:t>D. painting</a:t>
            </a:r>
          </a:p>
        </p:txBody>
      </p:sp>
    </p:spTree>
    <p:extLst>
      <p:ext uri="{BB962C8B-B14F-4D97-AF65-F5344CB8AC3E}">
        <p14:creationId xmlns:p14="http://schemas.microsoft.com/office/powerpoint/2010/main" val="232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Jonathan</a:t>
            </a:r>
            <a:r>
              <a:rPr lang="en-US" sz="3000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 </a:t>
            </a:r>
            <a:r>
              <a:rPr lang="en-US" dirty="0" smtClean="0"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Haber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3763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Founder and CEO of </a:t>
            </a:r>
            <a:r>
              <a:rPr lang="en-US" dirty="0" err="1"/>
              <a:t>SkillCheck</a:t>
            </a:r>
            <a:r>
              <a:rPr lang="en-US" dirty="0"/>
              <a:t>, Inc. and creator of the Internet and Computing Core Certification (IC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Co-author of </a:t>
            </a:r>
            <a:r>
              <a:rPr lang="en-US" i="1" dirty="0"/>
              <a:t>National Educational Technology Standards (NETS*S): Resources for Assessment </a:t>
            </a:r>
            <a:r>
              <a:rPr lang="en-US" dirty="0"/>
              <a:t>published by the International Society for Technology in Education (ISTE </a:t>
            </a: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Curriculum </a:t>
            </a:r>
            <a:r>
              <a:rPr lang="en-US" dirty="0"/>
              <a:t>Developer and Author – </a:t>
            </a:r>
            <a:r>
              <a:rPr lang="en-US" i="1" dirty="0"/>
              <a:t>Critical Voter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Curriculum </a:t>
            </a:r>
            <a:r>
              <a:rPr lang="en-US" dirty="0" smtClean="0"/>
              <a:t>Developer, Woodrow Wilson Academy at MIT</a:t>
            </a:r>
            <a:endParaRPr lang="en-US" i="1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Inaugural </a:t>
            </a:r>
            <a:r>
              <a:rPr lang="en-US" dirty="0" err="1"/>
              <a:t>HarvardX</a:t>
            </a:r>
            <a:r>
              <a:rPr lang="en-US" dirty="0"/>
              <a:t> Visiting Fellow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Chief </a:t>
            </a:r>
            <a:r>
              <a:rPr lang="en-US" dirty="0"/>
              <a:t>Learner – Degree of Freedom One Year BA Project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Author of </a:t>
            </a:r>
            <a:r>
              <a:rPr lang="en-US" i="1" dirty="0"/>
              <a:t>MOOCS: The Essential Guide </a:t>
            </a:r>
            <a:r>
              <a:rPr lang="en-US" dirty="0"/>
              <a:t>(MIT Press</a:t>
            </a:r>
            <a:r>
              <a:rPr lang="en-US" dirty="0" smtClean="0"/>
              <a:t>) and </a:t>
            </a:r>
            <a:r>
              <a:rPr lang="en-US" i="1" dirty="0" smtClean="0"/>
              <a:t>Critical Voter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2" y="4495800"/>
            <a:ext cx="61626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0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Common errors in item writing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63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Use or overuse of True-False, “All of the Above,” “None of the above” or equivalent (A &amp; C, etc.)</a:t>
            </a: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Longest response is too often correct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Second longest response is too often correct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Option C is too often correct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Correct answer is too obvious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Distractors are obviously wrong (not plausible, jokes, etc.)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Test items have been used too many times previously (“over-exposed”)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Question is confusing (often covering too many learning objectives)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One or more distractors (wrong answers) are correct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3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PROBLEM ITEM #1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6074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Learning objective</a:t>
            </a:r>
            <a:r>
              <a:rPr lang="en-US" dirty="0" smtClean="0"/>
              <a:t>: Identify that the original story told by Confucian classics begins with cultural heroes leading humanity towards civilization.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" y="2286000"/>
            <a:ext cx="8474578" cy="175926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2971799"/>
            <a:ext cx="24384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Gods</a:t>
            </a:r>
          </a:p>
          <a:p>
            <a:r>
              <a:rPr lang="en-US" b="1" dirty="0" smtClean="0"/>
              <a:t>Demi-Gods</a:t>
            </a:r>
          </a:p>
          <a:p>
            <a:r>
              <a:rPr lang="en-US" b="1" dirty="0" smtClean="0"/>
              <a:t>Culture Heroes</a:t>
            </a:r>
          </a:p>
          <a:p>
            <a:r>
              <a:rPr lang="en-US" b="1" dirty="0" smtClean="0"/>
              <a:t>Military Heroes</a:t>
            </a:r>
          </a:p>
        </p:txBody>
      </p:sp>
    </p:spTree>
    <p:extLst>
      <p:ext uri="{BB962C8B-B14F-4D97-AF65-F5344CB8AC3E}">
        <p14:creationId xmlns:p14="http://schemas.microsoft.com/office/powerpoint/2010/main" val="17638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PROBLEM ITEM #2 – Before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981200"/>
            <a:ext cx="6162675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PROBLEM ITEM #2 – After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30" y="1676400"/>
            <a:ext cx="81153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the debate over abortion, which of the following arguments represents the right preceding the good?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The scientific argument over </a:t>
            </a:r>
            <a:r>
              <a:rPr lang="en-US" sz="1600" dirty="0" smtClean="0"/>
              <a:t>what constitutes life and when life begins</a:t>
            </a:r>
            <a:endParaRPr lang="en-US" sz="1600" dirty="0"/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 smtClean="0"/>
              <a:t>The Catholic Church’s argument that abortion is morally wrong in all circumstances</a:t>
            </a: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The political argument that, in a democracy, abortion should be a matter of individual choice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 smtClean="0"/>
              <a:t>The Pro-Choice argument that a woman has absolute autonomy over what happens to her own body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66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Performance-based assessment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63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Types of performance-based assessments: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Writing assignments</a:t>
            </a:r>
            <a:endParaRPr lang="en-US" dirty="0"/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Individual or group projects</a:t>
            </a:r>
            <a:endParaRPr lang="en-US" dirty="0"/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Presentations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Observable activities</a:t>
            </a:r>
            <a:endParaRPr lang="en-US" dirty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These need to generate</a:t>
            </a:r>
            <a:endParaRPr lang="en-US" dirty="0"/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A gradable artifact</a:t>
            </a:r>
            <a:endParaRPr lang="en-US" dirty="0"/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Observable behavior</a:t>
            </a:r>
            <a:endParaRPr lang="en-US" dirty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Quality performance assessments should be built around:</a:t>
            </a:r>
            <a:endParaRPr lang="en-US" dirty="0" smtClean="0"/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Well-constructed rubrics 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Assignment instructions that will lead to evidence that can be rubric scored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5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Parts of a rubric</a:t>
            </a:r>
          </a:p>
        </p:txBody>
      </p:sp>
      <p:pic>
        <p:nvPicPr>
          <p:cNvPr id="1028" name="Picture 4" descr="rubric-copy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864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1283970"/>
            <a:ext cx="1143000" cy="533400"/>
          </a:xfrm>
          <a:prstGeom prst="borderCallout1">
            <a:avLst>
              <a:gd name="adj1" fmla="val 48750"/>
              <a:gd name="adj2" fmla="val 102917"/>
              <a:gd name="adj3" fmla="val 118929"/>
              <a:gd name="adj4" fmla="val 174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Criterion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6629400" y="990600"/>
            <a:ext cx="2133600" cy="381000"/>
          </a:xfrm>
          <a:prstGeom prst="borderCallout1">
            <a:avLst>
              <a:gd name="adj1" fmla="val 48750"/>
              <a:gd name="adj2" fmla="val 477"/>
              <a:gd name="adj3" fmla="val 235500"/>
              <a:gd name="adj4" fmla="val -73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Levels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609600" y="4191000"/>
            <a:ext cx="1752600" cy="609600"/>
          </a:xfrm>
          <a:prstGeom prst="borderCallout1">
            <a:avLst>
              <a:gd name="adj1" fmla="val 45000"/>
              <a:gd name="adj2" fmla="val 100580"/>
              <a:gd name="adj3" fmla="val -161250"/>
              <a:gd name="adj4" fmla="val 195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Descriptors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7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Rubric-scored assignment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724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Creating quality </a:t>
            </a:r>
            <a:r>
              <a:rPr lang="en-US" sz="3000" b="1" dirty="0" err="1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pb</a:t>
            </a:r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 assessments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6396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Creating assignments that lend themselves to rubric scoring</a:t>
            </a:r>
          </a:p>
          <a:p>
            <a:pPr marL="514350" lvl="2" indent="-285750">
              <a:spcBef>
                <a:spcPts val="600"/>
              </a:spcBef>
              <a:defRPr/>
            </a:pPr>
            <a:r>
              <a:rPr lang="en-US" dirty="0" smtClean="0"/>
              <a:t>Enough criteria </a:t>
            </a:r>
          </a:p>
          <a:p>
            <a:pPr marL="514350" lvl="2" indent="-285750">
              <a:spcBef>
                <a:spcPts val="600"/>
              </a:spcBef>
              <a:defRPr/>
            </a:pPr>
            <a:r>
              <a:rPr lang="en-US" dirty="0" smtClean="0"/>
              <a:t>Appropriate balance between criteria</a:t>
            </a:r>
          </a:p>
          <a:p>
            <a:pPr marL="514350" lvl="2" indent="-285750">
              <a:spcBef>
                <a:spcPts val="600"/>
              </a:spcBef>
              <a:defRPr/>
            </a:pPr>
            <a:r>
              <a:rPr lang="en-US" dirty="0"/>
              <a:t>Meaningful performance </a:t>
            </a:r>
            <a:r>
              <a:rPr lang="en-US" dirty="0" smtClean="0"/>
              <a:t>levels</a:t>
            </a:r>
          </a:p>
          <a:p>
            <a:pPr marL="514350" lvl="2" indent="-285750">
              <a:spcBef>
                <a:spcPts val="600"/>
              </a:spcBef>
              <a:defRPr/>
            </a:pPr>
            <a:r>
              <a:rPr lang="en-US" dirty="0" smtClean="0"/>
              <a:t>Not contrived to meet the requirements of rubric scoring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Writing clear descriptors to allow a grader to accurately assign someone to a performance level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Instructing students regarding what is expected of them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Maximizing </a:t>
            </a:r>
            <a:r>
              <a:rPr lang="en-US" dirty="0" smtClean="0"/>
              <a:t>inter-rater reliability </a:t>
            </a:r>
          </a:p>
          <a:p>
            <a:pPr marL="514350" lvl="2" indent="-285750">
              <a:spcBef>
                <a:spcPts val="600"/>
              </a:spcBef>
              <a:defRPr/>
            </a:pPr>
            <a:r>
              <a:rPr lang="en-US" dirty="0" smtClean="0"/>
              <a:t>Training of graders</a:t>
            </a:r>
          </a:p>
          <a:p>
            <a:pPr marL="514350" lvl="2" indent="-285750">
              <a:spcBef>
                <a:spcPts val="600"/>
              </a:spcBef>
              <a:defRPr/>
            </a:pPr>
            <a:r>
              <a:rPr lang="en-US" dirty="0" smtClean="0"/>
              <a:t>Providing </a:t>
            </a:r>
            <a:r>
              <a:rPr lang="en-US" dirty="0" smtClean="0"/>
              <a:t>exemplars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6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82625" lvl="1" indent="-454025"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-65" charset="-128"/>
                <a:cs typeface="HelveticaNeue MediumExt"/>
              </a:rPr>
              <a:t>Types of test validity</a:t>
            </a:r>
          </a:p>
          <a:p>
            <a:pPr marL="911225" lvl="2" indent="-454025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ＭＳ Ｐゴシック" pitchFamily="-65" charset="-128"/>
                <a:cs typeface="HelveticaNeue MediumExt"/>
              </a:rPr>
              <a:t>Content validity</a:t>
            </a:r>
          </a:p>
          <a:p>
            <a:pPr marL="911225" lvl="2" indent="-454025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ＭＳ Ｐゴシック" pitchFamily="-65" charset="-128"/>
                <a:cs typeface="HelveticaNeue MediumExt"/>
              </a:rPr>
              <a:t>Construct validity</a:t>
            </a:r>
          </a:p>
          <a:p>
            <a:pPr marL="911225" lvl="2" indent="-454025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ＭＳ Ｐゴシック" pitchFamily="-65" charset="-128"/>
                <a:cs typeface="HelveticaNeue MediumExt"/>
              </a:rPr>
              <a:t>Criterion validity</a:t>
            </a:r>
          </a:p>
          <a:p>
            <a:pPr marL="1082675" lvl="2" indent="-454025">
              <a:buFont typeface="Wingdings" pitchFamily="2" charset="2"/>
              <a:buChar char="v"/>
              <a:defRPr/>
            </a:pPr>
            <a:endParaRPr lang="en-US" sz="2200" dirty="0" smtClean="0">
              <a:ea typeface="ＭＳ Ｐゴシック" pitchFamily="-65" charset="-128"/>
              <a:cs typeface="HelveticaNeue MediumExt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Step 4 – Analysis (validation)</a:t>
            </a:r>
          </a:p>
        </p:txBody>
      </p:sp>
    </p:spTree>
    <p:extLst>
      <p:ext uri="{BB962C8B-B14F-4D97-AF65-F5344CB8AC3E}">
        <p14:creationId xmlns:p14="http://schemas.microsoft.com/office/powerpoint/2010/main" val="21133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09637"/>
            <a:ext cx="6086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2795" y="3352800"/>
            <a:ext cx="58197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3622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Content balance</a:t>
            </a:r>
            <a:endParaRPr lang="en-US" sz="3000" b="1" dirty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</p:spTree>
    <p:extLst>
      <p:ext uri="{BB962C8B-B14F-4D97-AF65-F5344CB8AC3E}">
        <p14:creationId xmlns:p14="http://schemas.microsoft.com/office/powerpoint/2010/main" val="24338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What is a test?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</p:spTree>
    <p:extLst>
      <p:ext uri="{BB962C8B-B14F-4D97-AF65-F5344CB8AC3E}">
        <p14:creationId xmlns:p14="http://schemas.microsoft.com/office/powerpoint/2010/main" val="6697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Examples of constructs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02" y="1447800"/>
            <a:ext cx="451676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" y="2046238"/>
            <a:ext cx="35814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option to change page orientation can be found in the _______ menu.</a:t>
            </a:r>
          </a:p>
          <a:p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File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Edit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View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Examples of constructs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 b="2942"/>
          <a:stretch>
            <a:fillRect/>
          </a:stretch>
        </p:blipFill>
        <p:spPr bwMode="auto">
          <a:xfrm>
            <a:off x="1295400" y="151638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4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Criterion analysis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5037138" cy="39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7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82625" lvl="1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Beta Process</a:t>
            </a:r>
          </a:p>
          <a:p>
            <a:pPr marL="1082675" lvl="2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Create test forms with the same content balance</a:t>
            </a:r>
          </a:p>
          <a:p>
            <a:pPr marL="1082675" lvl="2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Test a statistically significant sample of people of known ability (high, medium and low performers)</a:t>
            </a:r>
          </a:p>
          <a:p>
            <a:pPr marL="682625" lvl="1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Post-beta analysis</a:t>
            </a:r>
          </a:p>
          <a:p>
            <a:pPr marL="1082675" lvl="2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Item analysis – How did items perform</a:t>
            </a:r>
          </a:p>
          <a:p>
            <a:pPr marL="1539875" lvl="3" indent="-454025">
              <a:buFont typeface="Wingdings" pitchFamily="2" charset="2"/>
              <a:buChar char="v"/>
              <a:defRPr/>
            </a:pPr>
            <a:r>
              <a:rPr lang="en-US" sz="1600" dirty="0" err="1" smtClean="0">
                <a:ea typeface="ＭＳ Ｐゴシック" pitchFamily="-65" charset="-128"/>
                <a:cs typeface="HelveticaNeue MediumExt"/>
              </a:rPr>
              <a:t>Distractor</a:t>
            </a: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 analysis – Check potential problem items</a:t>
            </a:r>
          </a:p>
          <a:p>
            <a:pPr marL="1082675" lvl="2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Creation of parallel test forms</a:t>
            </a:r>
          </a:p>
          <a:p>
            <a:pPr marL="1082675" lvl="2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Test calibration and cut-score determination</a:t>
            </a:r>
          </a:p>
          <a:p>
            <a:pPr marL="682625" lvl="1" indent="-454025">
              <a:buFont typeface="Wingdings" pitchFamily="2" charset="2"/>
              <a:buChar char="v"/>
              <a:defRPr/>
            </a:pPr>
            <a:r>
              <a:rPr lang="en-US" sz="1600" dirty="0" smtClean="0">
                <a:ea typeface="ＭＳ Ｐゴシック" pitchFamily="-65" charset="-128"/>
                <a:cs typeface="HelveticaNeue MediumExt"/>
              </a:rPr>
              <a:t>Final exam construction and release</a:t>
            </a:r>
          </a:p>
          <a:p>
            <a:pPr marL="1082675" lvl="2" indent="-454025">
              <a:buFont typeface="Wingdings" pitchFamily="2" charset="2"/>
              <a:buChar char="v"/>
              <a:defRPr/>
            </a:pPr>
            <a:endParaRPr lang="en-US" sz="2200" dirty="0" smtClean="0">
              <a:ea typeface="ＭＳ Ｐゴシック" pitchFamily="-65" charset="-128"/>
              <a:cs typeface="HelveticaNeue MediumExt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Test analysis</a:t>
            </a:r>
          </a:p>
        </p:txBody>
      </p:sp>
    </p:spTree>
    <p:extLst>
      <p:ext uri="{BB962C8B-B14F-4D97-AF65-F5344CB8AC3E}">
        <p14:creationId xmlns:p14="http://schemas.microsoft.com/office/powerpoint/2010/main" val="35965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Item Analysis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50952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24100"/>
                <a:gridCol w="2324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 (difficulty)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r-Value (consistency)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9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err="1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Distractor</a:t>
            </a:r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810000"/>
            <a:ext cx="7239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 operating system is the equivalent of the body’s _______.</a:t>
            </a:r>
          </a:p>
          <a:p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Eyes (15%)</a:t>
            </a:r>
          </a:p>
          <a:p>
            <a:pPr marL="342900" indent="-342900">
              <a:buAutoNum type="alphaUcPeriod"/>
            </a:pPr>
            <a:r>
              <a:rPr lang="en-US" dirty="0" smtClean="0"/>
              <a:t>Body (15%)</a:t>
            </a:r>
          </a:p>
          <a:p>
            <a:pPr marL="342900" indent="-342900">
              <a:buAutoNum type="alphaUcPeriod"/>
            </a:pPr>
            <a:r>
              <a:rPr lang="en-US" dirty="0" smtClean="0"/>
              <a:t>Brain (35%)</a:t>
            </a:r>
          </a:p>
          <a:p>
            <a:pPr marL="342900" indent="-342900">
              <a:buAutoNum type="alphaUcPeriod"/>
            </a:pPr>
            <a:r>
              <a:rPr lang="en-US" dirty="0" smtClean="0"/>
              <a:t>Nervous system (35%)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operating system is the equivalent of the body’s _______.</a:t>
            </a:r>
          </a:p>
          <a:p>
            <a:endParaRPr lang="en-US" dirty="0" smtClean="0"/>
          </a:p>
          <a:p>
            <a:pPr marL="2230438"/>
            <a:r>
              <a:rPr lang="en-US" dirty="0" smtClean="0"/>
              <a:t>p=.35</a:t>
            </a:r>
          </a:p>
          <a:p>
            <a:pPr marL="2230438"/>
            <a:r>
              <a:rPr lang="en-US" dirty="0" smtClean="0"/>
              <a:t>r=.20</a:t>
            </a:r>
          </a:p>
        </p:txBody>
      </p:sp>
    </p:spTree>
    <p:extLst>
      <p:ext uri="{BB962C8B-B14F-4D97-AF65-F5344CB8AC3E}">
        <p14:creationId xmlns:p14="http://schemas.microsoft.com/office/powerpoint/2010/main" val="24171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Creation of parallel forms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71600"/>
            <a:ext cx="5619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Cut-score determination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5037138" cy="39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0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What is a test?</a:t>
            </a:r>
            <a:endParaRPr lang="en-US" sz="3000" b="1" dirty="0" smtClean="0">
              <a:solidFill>
                <a:srgbClr val="226897"/>
              </a:solidFill>
              <a:latin typeface="HelveticaNeue MediumExt"/>
              <a:ea typeface="ＭＳ Ｐゴシック" pitchFamily="-65" charset="-128"/>
              <a:cs typeface="HelveticaNeue MediumEx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3716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Any type of instrument that allows someone to demonstrate knowledge, skills, abilities, attitudes and aptitudes in a way that can be measured.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71870" y="3581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“Active Learning Component” of an educational process.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7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STAKES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Low stakes – No external outcomes (SAT practice, pre-training assessment, anonymous surveys)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High stakes exams – Standardized and validated, and usually lead to important external outcomes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Standardized educational exams (SAT, ACT, GRE)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Professional </a:t>
            </a:r>
            <a:r>
              <a:rPr lang="en-US" dirty="0" smtClean="0"/>
              <a:t>licensure exams (NCLEX, AICPA)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Certification </a:t>
            </a:r>
            <a:r>
              <a:rPr lang="en-US" dirty="0" smtClean="0"/>
              <a:t>exam (A+, MCSE, MOS, IC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71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STAKES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Low stakes – No external outcomes (SAT practice, pre-training assessment, anonymous surveys)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Medium stakes – Not necessarily standardized, limited external outcome (usually not legal or financial)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High stakes exams – Standardized leading to important external outcomes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/>
              <a:t>Standardized educational exams (SAT, ACT, GRE)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Professional </a:t>
            </a:r>
            <a:r>
              <a:rPr lang="en-US" dirty="0" smtClean="0"/>
              <a:t>licensure exams (NCLEX, AICPA)</a:t>
            </a:r>
          </a:p>
          <a:p>
            <a:pPr marL="74295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Certification </a:t>
            </a:r>
            <a:r>
              <a:rPr lang="en-US" dirty="0" smtClean="0"/>
              <a:t>exam (A+, MCSE, MOS, IC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 rot="21380111">
            <a:off x="2362170" y="2769974"/>
            <a:ext cx="32302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Academic Assessment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Test Development processes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63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Low and (usually) Medium Stakes 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Single authority </a:t>
            </a:r>
            <a:r>
              <a:rPr lang="en-US" dirty="0" smtClean="0"/>
              <a:t>(teacher)</a:t>
            </a:r>
            <a:endParaRPr lang="en-US" dirty="0" smtClean="0"/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WALOQ (Write a Lot of Questions)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High Stakes - Professional Exam Development Process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Step </a:t>
            </a:r>
            <a:r>
              <a:rPr lang="en-US" dirty="0" smtClean="0"/>
              <a:t>1: Goal Setting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Step 2: Planning 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Step 3: Content Development 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Step 4: Analysis</a:t>
            </a:r>
          </a:p>
        </p:txBody>
      </p:sp>
    </p:spTree>
    <p:extLst>
      <p:ext uri="{BB962C8B-B14F-4D97-AF65-F5344CB8AC3E}">
        <p14:creationId xmlns:p14="http://schemas.microsoft.com/office/powerpoint/2010/main" val="17446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Step 1 – Goal setting (Categories)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Mastery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Separate masters from non-masters (pass/fail – certification and licensure exams)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Spread people across a continuum (SAT, A-F grading system)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Engagement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Are they involved with the material?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/>
              <a:t>Have </a:t>
            </a:r>
            <a:r>
              <a:rPr lang="en-US" dirty="0" smtClean="0"/>
              <a:t>they grasped concepts to which they were exposed?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Preparation – Providing students the practice needed to achieve mastery (formative vs. summative assessment)</a:t>
            </a:r>
          </a:p>
        </p:txBody>
      </p:sp>
    </p:spTree>
    <p:extLst>
      <p:ext uri="{BB962C8B-B14F-4D97-AF65-F5344CB8AC3E}">
        <p14:creationId xmlns:p14="http://schemas.microsoft.com/office/powerpoint/2010/main" val="9149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Step 2 – planning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Examination Blueprint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All content broken into discreet objectives (learning outcomes)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Organized into an outline or similar structure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Similar to a curriculum, but with a focus on </a:t>
            </a:r>
            <a:r>
              <a:rPr lang="en-US" i="1" dirty="0" smtClean="0"/>
              <a:t>measureable</a:t>
            </a:r>
            <a:r>
              <a:rPr lang="en-US" dirty="0" smtClean="0"/>
              <a:t> objectives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Test </a:t>
            </a:r>
            <a:r>
              <a:rPr lang="en-US" dirty="0"/>
              <a:t>Design </a:t>
            </a:r>
            <a:r>
              <a:rPr lang="en-US" dirty="0" smtClean="0"/>
              <a:t>Document – Contains all </a:t>
            </a:r>
            <a:r>
              <a:rPr lang="en-US" dirty="0"/>
              <a:t>non-content specifications for a </a:t>
            </a:r>
            <a:r>
              <a:rPr lang="en-US" dirty="0" smtClean="0"/>
              <a:t>test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Test length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Item style (linear, performance-based, rubric-scored, etc.)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Grading system</a:t>
            </a:r>
          </a:p>
          <a:p>
            <a:pPr marL="57150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Method of delivery (written, online, proctored vs. non-proctored), etc.</a:t>
            </a:r>
          </a:p>
        </p:txBody>
      </p:sp>
    </p:spTree>
    <p:extLst>
      <p:ext uri="{BB962C8B-B14F-4D97-AF65-F5344CB8AC3E}">
        <p14:creationId xmlns:p14="http://schemas.microsoft.com/office/powerpoint/2010/main" val="20821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18176</TotalTime>
  <Words>1382</Words>
  <Application>Microsoft Office PowerPoint</Application>
  <PresentationFormat>On-screen Show (4:3)</PresentationFormat>
  <Paragraphs>278</Paragraphs>
  <Slides>38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Angles</vt:lpstr>
      <vt:lpstr>How to make (and pass) a test</vt:lpstr>
      <vt:lpstr>Jonathan Haber</vt:lpstr>
      <vt:lpstr>What is a test?</vt:lpstr>
      <vt:lpstr>What is a test?</vt:lpstr>
      <vt:lpstr>STAKES</vt:lpstr>
      <vt:lpstr>STAKES</vt:lpstr>
      <vt:lpstr>Test Development processes</vt:lpstr>
      <vt:lpstr>Step 1 – Goal setting (Categories)</vt:lpstr>
      <vt:lpstr>Step 2 – planning</vt:lpstr>
      <vt:lpstr>Exam Blueprint</vt:lpstr>
      <vt:lpstr>Test Planning – Non-Content Specs</vt:lpstr>
      <vt:lpstr>Step 3 – content development</vt:lpstr>
      <vt:lpstr>Anatomy of a Linear Test Item</vt:lpstr>
      <vt:lpstr>Exhibits</vt:lpstr>
      <vt:lpstr>Open ended items</vt:lpstr>
      <vt:lpstr>Rules for Writing Test Items</vt:lpstr>
      <vt:lpstr>Linear items - Common Problems</vt:lpstr>
      <vt:lpstr>Linear items - Common Problems</vt:lpstr>
      <vt:lpstr>Linear items - Common Problems</vt:lpstr>
      <vt:lpstr>Common errors in item writing</vt:lpstr>
      <vt:lpstr>PROBLEM ITEM #1</vt:lpstr>
      <vt:lpstr>PROBLEM ITEM #2 – Before</vt:lpstr>
      <vt:lpstr>PROBLEM ITEM #2 – After</vt:lpstr>
      <vt:lpstr>Performance-based assessment</vt:lpstr>
      <vt:lpstr>Parts of a rubric</vt:lpstr>
      <vt:lpstr>Rubric-scored assignment</vt:lpstr>
      <vt:lpstr>Creating quality pb assessments</vt:lpstr>
      <vt:lpstr>Step 4 – Analysis (validation)</vt:lpstr>
      <vt:lpstr>PowerPoint Presentation</vt:lpstr>
      <vt:lpstr>Examples of constructs</vt:lpstr>
      <vt:lpstr>Examples of constructs</vt:lpstr>
      <vt:lpstr>Criterion analysis</vt:lpstr>
      <vt:lpstr>Test analysis</vt:lpstr>
      <vt:lpstr>Item Analysis</vt:lpstr>
      <vt:lpstr>Distractor Analysis</vt:lpstr>
      <vt:lpstr>Creation of parallel forms</vt:lpstr>
      <vt:lpstr>Cut-score determination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learning to work</dc:title>
  <dc:creator>Jon</dc:creator>
  <cp:lastModifiedBy>Jonathan Haber</cp:lastModifiedBy>
  <cp:revision>44</cp:revision>
  <dcterms:created xsi:type="dcterms:W3CDTF">2014-09-15T14:54:50Z</dcterms:created>
  <dcterms:modified xsi:type="dcterms:W3CDTF">2016-11-19T14:40:10Z</dcterms:modified>
</cp:coreProperties>
</file>